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8" r:id="rId3"/>
    <p:sldId id="999" r:id="rId4"/>
    <p:sldId id="1000" r:id="rId5"/>
    <p:sldId id="1001" r:id="rId6"/>
    <p:sldId id="1002" r:id="rId7"/>
    <p:sldId id="1003" r:id="rId8"/>
    <p:sldId id="1004" r:id="rId9"/>
    <p:sldId id="1005" r:id="rId10"/>
    <p:sldId id="1006" r:id="rId11"/>
    <p:sldId id="997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sama Yousuf" initials="" lastIdx="8" clrIdx="0"/>
  <p:cmAuthor id="1" name="Joseph Riem" initials="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9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21E00F-0B17-428A-AAF0-D9C3200695F0}">
  <a:tblStyle styleId="{CF21E00F-0B17-428A-AAF0-D9C3200695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3987" autoAdjust="0"/>
  </p:normalViewPr>
  <p:slideViewPr>
    <p:cSldViewPr snapToGrid="0">
      <p:cViewPr>
        <p:scale>
          <a:sx n="75" d="100"/>
          <a:sy n="75" d="100"/>
        </p:scale>
        <p:origin x="1690" y="5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65ba61d3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65ba61d3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5045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8c8e6cf95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8c8e6cf95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12096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65ba61d3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65ba61d3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65ba61d3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65ba61d3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642743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65ba61d3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65ba61d3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9212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65ba61d3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65ba61d3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8126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65ba61d3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65ba61d3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5309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65ba61d3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65ba61d3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86593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65ba61d3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65ba61d3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8122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65ba61d3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65ba61d3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8287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avnet.com/wps/portal/us/products/avnet-boards/avnet-board-families/mini-itx/" TargetMode="Externa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50" dirty="0"/>
              <a:t>Final Project</a:t>
            </a:r>
            <a:br>
              <a:rPr lang="en" sz="2650" dirty="0"/>
            </a:br>
            <a:r>
              <a:rPr lang="en" sz="3855" dirty="0"/>
              <a:t>On-board FIFO Results</a:t>
            </a:r>
            <a:endParaRPr sz="3855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ECE 6213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Osama Yousuf, Joseph Riem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pic>
        <p:nvPicPr>
          <p:cNvPr id="2" name="demo">
            <a:hlinkClick r:id="" action="ppaction://media"/>
            <a:extLst>
              <a:ext uri="{FF2B5EF4-FFF2-40B4-BE49-F238E27FC236}">
                <a16:creationId xmlns:a16="http://schemas.microsoft.com/office/drawing/2014/main" id="{C95CE6A1-AB35-33A4-F232-9BB129AE899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809"/>
                </p14:media>
              </p:ext>
            </p:extLst>
          </p:nvPr>
        </p:nvPicPr>
        <p:blipFill rotWithShape="1">
          <a:blip r:embed="rId5"/>
          <a:srcRect t="47257" b="34965"/>
          <a:stretch/>
        </p:blipFill>
        <p:spPr>
          <a:xfrm>
            <a:off x="806153" y="1405794"/>
            <a:ext cx="7380344" cy="233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784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311700" y="1908510"/>
            <a:ext cx="8520600" cy="13264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 dirty="0"/>
              <a:t>Thank You</a:t>
            </a:r>
            <a:br>
              <a:rPr lang="en" dirty="0"/>
            </a:br>
            <a:r>
              <a:rPr lang="en" dirty="0"/>
              <a:t>Questions/Comments?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6705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Clock Source</a:t>
            </a:r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We have a 200 MHz differential clock source on the Mini ITX Boards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DAC2EC-CAF1-2966-BD28-C47DD1FE60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872" y="2018681"/>
            <a:ext cx="3281668" cy="2122246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7BD41D9-ADFD-EFDA-100F-A2F6C935E533}"/>
              </a:ext>
            </a:extLst>
          </p:cNvPr>
          <p:cNvGrpSpPr/>
          <p:nvPr/>
        </p:nvGrpSpPr>
        <p:grpSpPr>
          <a:xfrm>
            <a:off x="1203763" y="2018681"/>
            <a:ext cx="2689279" cy="2504312"/>
            <a:chOff x="364313" y="2123999"/>
            <a:chExt cx="2689279" cy="2504312"/>
          </a:xfrm>
        </p:grpSpPr>
        <p:pic>
          <p:nvPicPr>
            <p:cNvPr id="4" name="Google Shape;62;p14">
              <a:extLst>
                <a:ext uri="{FF2B5EF4-FFF2-40B4-BE49-F238E27FC236}">
                  <a16:creationId xmlns:a16="http://schemas.microsoft.com/office/drawing/2014/main" id="{34AC6BCB-A7AD-AD1B-0369-C7F6A97F2F7D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4313" y="2123999"/>
              <a:ext cx="2689279" cy="20169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5E5C848-9ECF-48EB-75D4-1009CEEA5DD0}"/>
                </a:ext>
              </a:extLst>
            </p:cNvPr>
            <p:cNvSpPr txBox="1"/>
            <p:nvPr/>
          </p:nvSpPr>
          <p:spPr>
            <a:xfrm>
              <a:off x="364313" y="4228201"/>
              <a:ext cx="26892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Mini-ITX Boards in ADAM Lab @ GW</a:t>
              </a:r>
            </a:p>
            <a:p>
              <a:pPr algn="ctr"/>
              <a:r>
                <a:rPr lang="en-US" sz="1000" i="1" dirty="0"/>
                <a:t>Hard processor (PS) + FPGA Fabric (PL)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135CD73-AB7B-F2CA-7E4D-83CCE80632FF}"/>
              </a:ext>
            </a:extLst>
          </p:cNvPr>
          <p:cNvSpPr txBox="1"/>
          <p:nvPr/>
        </p:nvSpPr>
        <p:spPr>
          <a:xfrm>
            <a:off x="5047873" y="4198483"/>
            <a:ext cx="32816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i="1" dirty="0">
                <a:hlinkClick r:id="rId5"/>
              </a:rPr>
              <a:t>Source: https://www.avnet.com/wps/portal/us/products/avnet-boards/avnet-board-families/mini-itx/</a:t>
            </a:r>
            <a:r>
              <a:rPr lang="en-US" sz="1000" i="1" dirty="0"/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FIFO/FPGA Pin Connections</a:t>
            </a:r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726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Same clock for reader and writer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FIFO Depth = 4 = b’100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Data input and output width = 2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Data input is constant = b’11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2F5EAA-66A9-E454-C2A7-968E0705D1C2}"/>
              </a:ext>
            </a:extLst>
          </p:cNvPr>
          <p:cNvSpPr txBox="1"/>
          <p:nvPr/>
        </p:nvSpPr>
        <p:spPr>
          <a:xfrm rot="5400000">
            <a:off x="7147940" y="973091"/>
            <a:ext cx="14015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8 input switches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E9E255-7F16-8C07-6C28-AC1C4AEE95C4}"/>
              </a:ext>
            </a:extLst>
          </p:cNvPr>
          <p:cNvSpPr txBox="1"/>
          <p:nvPr/>
        </p:nvSpPr>
        <p:spPr>
          <a:xfrm rot="5400000">
            <a:off x="7258697" y="3243771"/>
            <a:ext cx="120295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8 output LEDs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66B0232A-9B2C-CAF9-C1E8-30A4DAE1A905}"/>
              </a:ext>
            </a:extLst>
          </p:cNvPr>
          <p:cNvSpPr/>
          <p:nvPr/>
        </p:nvSpPr>
        <p:spPr>
          <a:xfrm>
            <a:off x="7479760" y="685171"/>
            <a:ext cx="215591" cy="940430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E8CBCA44-D403-73B4-D039-76D561CC0F62}"/>
              </a:ext>
            </a:extLst>
          </p:cNvPr>
          <p:cNvSpPr/>
          <p:nvPr/>
        </p:nvSpPr>
        <p:spPr>
          <a:xfrm>
            <a:off x="7491206" y="1853788"/>
            <a:ext cx="215591" cy="2844688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9721DC-54ED-717D-3275-F513DEF46CAB}"/>
              </a:ext>
            </a:extLst>
          </p:cNvPr>
          <p:cNvSpPr txBox="1"/>
          <p:nvPr/>
        </p:nvSpPr>
        <p:spPr>
          <a:xfrm>
            <a:off x="5537035" y="614346"/>
            <a:ext cx="76014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 err="1"/>
              <a:t>read_enable</a:t>
            </a:r>
            <a:endParaRPr lang="en-US" sz="8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9D9955-1801-D6D0-4A34-BC566B25C5B5}"/>
              </a:ext>
            </a:extLst>
          </p:cNvPr>
          <p:cNvSpPr txBox="1"/>
          <p:nvPr/>
        </p:nvSpPr>
        <p:spPr>
          <a:xfrm>
            <a:off x="5516477" y="751605"/>
            <a:ext cx="7697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 err="1"/>
              <a:t>write_enable</a:t>
            </a:r>
            <a:endParaRPr lang="en-US" sz="800" i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913C43E-7446-5F8E-0B87-8D087E871A3C}"/>
              </a:ext>
            </a:extLst>
          </p:cNvPr>
          <p:cNvSpPr txBox="1"/>
          <p:nvPr/>
        </p:nvSpPr>
        <p:spPr>
          <a:xfrm>
            <a:off x="5811189" y="892222"/>
            <a:ext cx="4138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/>
              <a:t>reset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063555-8489-7BB0-F27D-2AC320D0D103}"/>
              </a:ext>
            </a:extLst>
          </p:cNvPr>
          <p:cNvSpPr txBox="1"/>
          <p:nvPr/>
        </p:nvSpPr>
        <p:spPr>
          <a:xfrm>
            <a:off x="5748742" y="1672666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/>
              <a:t>empty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A44F9A-23A1-65FB-A767-E851CB6808E3}"/>
              </a:ext>
            </a:extLst>
          </p:cNvPr>
          <p:cNvSpPr txBox="1"/>
          <p:nvPr/>
        </p:nvSpPr>
        <p:spPr>
          <a:xfrm>
            <a:off x="5671538" y="2070028"/>
            <a:ext cx="5405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 err="1"/>
              <a:t>half_full</a:t>
            </a:r>
            <a:endParaRPr lang="en-US" sz="800" i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DA2953-5168-B35E-8997-CF238FEB4E08}"/>
              </a:ext>
            </a:extLst>
          </p:cNvPr>
          <p:cNvSpPr txBox="1"/>
          <p:nvPr/>
        </p:nvSpPr>
        <p:spPr>
          <a:xfrm>
            <a:off x="5860118" y="2465354"/>
            <a:ext cx="31611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/>
              <a:t>full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42EA93-0F7D-C33C-0AE4-69AA636696AE}"/>
              </a:ext>
            </a:extLst>
          </p:cNvPr>
          <p:cNvSpPr txBox="1"/>
          <p:nvPr/>
        </p:nvSpPr>
        <p:spPr>
          <a:xfrm>
            <a:off x="5128990" y="3272988"/>
            <a:ext cx="7537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/>
              <a:t>Counter[2:0]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DEACE3C-7CFA-1402-23EA-FEA135BF0C72}"/>
              </a:ext>
            </a:extLst>
          </p:cNvPr>
          <p:cNvSpPr txBox="1"/>
          <p:nvPr/>
        </p:nvSpPr>
        <p:spPr>
          <a:xfrm>
            <a:off x="5121176" y="4251095"/>
            <a:ext cx="7906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i="1" dirty="0" err="1"/>
              <a:t>data_out</a:t>
            </a:r>
            <a:r>
              <a:rPr lang="en-US" sz="800" i="1" dirty="0"/>
              <a:t>[1:0]</a:t>
            </a:r>
          </a:p>
        </p:txBody>
      </p:sp>
      <p:sp>
        <p:nvSpPr>
          <p:cNvPr id="23" name="Right Brace 22">
            <a:extLst>
              <a:ext uri="{FF2B5EF4-FFF2-40B4-BE49-F238E27FC236}">
                <a16:creationId xmlns:a16="http://schemas.microsoft.com/office/drawing/2014/main" id="{ADD86F84-D0CA-BA63-7C26-3535D334249E}"/>
              </a:ext>
            </a:extLst>
          </p:cNvPr>
          <p:cNvSpPr/>
          <p:nvPr/>
        </p:nvSpPr>
        <p:spPr>
          <a:xfrm rot="10800000">
            <a:off x="5934045" y="2950464"/>
            <a:ext cx="215591" cy="836090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B1E4420B-313F-F628-A27B-55FF4F2D2D03}"/>
              </a:ext>
            </a:extLst>
          </p:cNvPr>
          <p:cNvSpPr/>
          <p:nvPr/>
        </p:nvSpPr>
        <p:spPr>
          <a:xfrm rot="10800000">
            <a:off x="5934046" y="4109225"/>
            <a:ext cx="215591" cy="511830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E6842C6-A5B1-0D24-524C-35C939AA0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611636" y="2147093"/>
            <a:ext cx="4331823" cy="10592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46439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Block Diagram</a:t>
            </a:r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32176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Clock wizard converts 200 MHz differential clock to a single-ended 10 MHz clock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Clock divider converts 10 MHz clock to 1 Hz clock for the FIFO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All other ports are external and are connected to FPGA pins in the constraint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50BA8C-8D04-F9FE-A8A5-7176F9D0D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427" y="2619153"/>
            <a:ext cx="6403146" cy="207932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00272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Constraint File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EFDE23-D5FF-3797-843C-750F36291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5580" y="1118193"/>
            <a:ext cx="3672840" cy="358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23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Timing Report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3963E1-6D5F-9440-75E8-9C65FBDAC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01" y="1809991"/>
            <a:ext cx="7604998" cy="152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194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Power Report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69B596-885F-815A-6FB9-5BD350C2C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5975" y="1257485"/>
            <a:ext cx="7292050" cy="262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56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Utilization Report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97B408-807D-A6DA-1FD4-9E6B66EA1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802" y="990463"/>
            <a:ext cx="5014395" cy="316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366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Schematic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6E5AF0-8F6E-5EA5-FE51-0E3A5532C4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6916" y="1323946"/>
            <a:ext cx="6690168" cy="249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14706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188</Words>
  <Application>Microsoft Office PowerPoint</Application>
  <PresentationFormat>On-screen Show (16:9)</PresentationFormat>
  <Paragraphs>34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Arial</vt:lpstr>
      <vt:lpstr>Simple Light</vt:lpstr>
      <vt:lpstr>Final Project On-board FIFO Results</vt:lpstr>
      <vt:lpstr>Clock Source</vt:lpstr>
      <vt:lpstr>FIFO/FPGA Pin Connections</vt:lpstr>
      <vt:lpstr>Block Diagram</vt:lpstr>
      <vt:lpstr>Constraint File</vt:lpstr>
      <vt:lpstr>Timing Report</vt:lpstr>
      <vt:lpstr>Power Report</vt:lpstr>
      <vt:lpstr>Utilization Report</vt:lpstr>
      <vt:lpstr>Schematic</vt:lpstr>
      <vt:lpstr>Demo</vt:lpstr>
      <vt:lpstr>Thank You Questions/Comments?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Neural Network Inference on FPGA</dc:title>
  <cp:lastModifiedBy>Yousuf, Osama</cp:lastModifiedBy>
  <cp:revision>13</cp:revision>
  <dcterms:modified xsi:type="dcterms:W3CDTF">2022-11-18T02:00:45Z</dcterms:modified>
</cp:coreProperties>
</file>